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7" r:id="rId2"/>
    <p:sldId id="268" r:id="rId3"/>
    <p:sldId id="269" r:id="rId4"/>
    <p:sldId id="273" r:id="rId5"/>
    <p:sldId id="274" r:id="rId6"/>
    <p:sldId id="272" r:id="rId7"/>
    <p:sldId id="270" r:id="rId8"/>
    <p:sldId id="276" r:id="rId9"/>
    <p:sldId id="275" r:id="rId10"/>
    <p:sldId id="284" r:id="rId11"/>
    <p:sldId id="285" r:id="rId12"/>
    <p:sldId id="279" r:id="rId13"/>
    <p:sldId id="281" r:id="rId14"/>
    <p:sldId id="283" r:id="rId15"/>
    <p:sldId id="282" r:id="rId16"/>
    <p:sldId id="280"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814"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1AE84140-148A-4828-A0C8-15EA888F4591}" type="datetimeFigureOut">
              <a:rPr lang="en-US" smtClean="0"/>
              <a:t>7/30/2014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A5F817F-2B25-4EF3-83EF-C5E7D10E4570}" type="slidenum">
              <a:rPr lang="en-US" smtClean="0"/>
              <a:t>‹#›</a:t>
            </a:fld>
            <a:endParaRPr lang="en-US"/>
          </a:p>
        </p:txBody>
      </p:sp>
    </p:spTree>
    <p:extLst>
      <p:ext uri="{BB962C8B-B14F-4D97-AF65-F5344CB8AC3E}">
        <p14:creationId xmlns:p14="http://schemas.microsoft.com/office/powerpoint/2010/main" val="366462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1257A-5217-4FFF-8024-C62AC2E8F9D2}" type="datetime1">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31705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CF07-C63C-4797-88F7-AACDAB692640}" type="datetime1">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74555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0D44A-E24E-491C-B79E-923D6FAF4E64}" type="datetime1">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288797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59DFC-68BB-47BD-9EF8-4817EB0206A4}" type="datetime1">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30310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98C21-106B-4B6E-9E41-FAFBC6E0B09D}" type="datetime1">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44562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9D80B-4EF2-49E9-B845-002012694590}" type="datetime1">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50921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C0780-CC50-4B77-B0F2-AFA7DB7679DB}" type="datetime1">
              <a:rPr lang="en-US" smtClean="0"/>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47874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7E31E-3977-4E12-88DA-B17FF6CBE016}" type="datetime1">
              <a:rPr lang="en-US" smtClean="0"/>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73273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4A28-C9A0-4341-9C70-5471BD1087EB}" type="datetime1">
              <a:rPr lang="en-US" smtClean="0"/>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343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C4090-F0F1-4B8D-A939-22EDD405A5DC}" type="datetime1">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45129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6994D-173F-4695-B38E-C4B1BF5C6367}" type="datetime1">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01736-D1D4-42A8-BABB-1F4F4D311E84}" type="slidenum">
              <a:rPr lang="en-US" smtClean="0"/>
              <a:t>‹#›</a:t>
            </a:fld>
            <a:endParaRPr lang="en-US"/>
          </a:p>
        </p:txBody>
      </p:sp>
    </p:spTree>
    <p:extLst>
      <p:ext uri="{BB962C8B-B14F-4D97-AF65-F5344CB8AC3E}">
        <p14:creationId xmlns:p14="http://schemas.microsoft.com/office/powerpoint/2010/main" val="181849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6E03A-F862-4AA4-80A6-8263725F8BA2}" type="datetime1">
              <a:rPr lang="en-US" smtClean="0"/>
              <a:t>7/30/2014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1736-D1D4-42A8-BABB-1F4F4D311E84}" type="slidenum">
              <a:rPr lang="en-US" smtClean="0"/>
              <a:t>‹#›</a:t>
            </a:fld>
            <a:endParaRPr lang="en-US"/>
          </a:p>
        </p:txBody>
      </p:sp>
    </p:spTree>
    <p:extLst>
      <p:ext uri="{BB962C8B-B14F-4D97-AF65-F5344CB8AC3E}">
        <p14:creationId xmlns:p14="http://schemas.microsoft.com/office/powerpoint/2010/main" val="2600093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es.ed.gov/ncee/wwc/singlestudyreview.aspx?sid=20004" TargetMode="External"/><Relationship Id="rId2" Type="http://schemas.openxmlformats.org/officeDocument/2006/relationships/hyperlink" Target="http://www.air.org/project/evaluation-early-college-high-school-initiati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texas.edu/graduation-rates/" TargetMode="External"/><Relationship Id="rId2" Type="http://schemas.openxmlformats.org/officeDocument/2006/relationships/hyperlink" Target="http://www.ncsl.org/research/education/performance-funding.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47800"/>
            <a:ext cx="6858000" cy="1569660"/>
          </a:xfrm>
          <a:prstGeom prst="rect">
            <a:avLst/>
          </a:prstGeom>
        </p:spPr>
        <p:txBody>
          <a:bodyPr wrap="square">
            <a:spAutoFit/>
          </a:bodyPr>
          <a:lstStyle/>
          <a:p>
            <a:pPr algn="ctr"/>
            <a:r>
              <a:rPr lang="en-US" sz="2400" b="1" dirty="0"/>
              <a:t>COSUAA Annual Conference</a:t>
            </a:r>
            <a:endParaRPr lang="en-US" sz="2400" dirty="0"/>
          </a:p>
          <a:p>
            <a:pPr algn="ctr"/>
            <a:r>
              <a:rPr lang="en-US" sz="2400" b="1" dirty="0" smtClean="0"/>
              <a:t>April </a:t>
            </a:r>
            <a:r>
              <a:rPr lang="en-US" sz="2400" b="1" dirty="0"/>
              <a:t>26 - 29, 2014</a:t>
            </a:r>
            <a:endParaRPr lang="en-US" sz="2400" dirty="0"/>
          </a:p>
          <a:p>
            <a:pPr algn="ctr"/>
            <a:r>
              <a:rPr lang="en-US" sz="2400" b="1" i="1" dirty="0"/>
              <a:t>Student Aid: Today’s Issues and Tomorrow’s Possibilities</a:t>
            </a:r>
            <a:endParaRPr lang="en-US" sz="2400" dirty="0"/>
          </a:p>
        </p:txBody>
      </p:sp>
      <p:sp>
        <p:nvSpPr>
          <p:cNvPr id="3" name="TextBox 2"/>
          <p:cNvSpPr txBox="1"/>
          <p:nvPr/>
        </p:nvSpPr>
        <p:spPr>
          <a:xfrm>
            <a:off x="990600" y="4038600"/>
            <a:ext cx="7315200" cy="646331"/>
          </a:xfrm>
          <a:prstGeom prst="rect">
            <a:avLst/>
          </a:prstGeom>
          <a:noFill/>
        </p:spPr>
        <p:txBody>
          <a:bodyPr wrap="square" rtlCol="0">
            <a:spAutoFit/>
          </a:bodyPr>
          <a:lstStyle/>
          <a:p>
            <a:pPr algn="ctr"/>
            <a:r>
              <a:rPr lang="en-US" dirty="0" smtClean="0"/>
              <a:t>Thomas Weko, Managing Researcher, Postsecondary Education </a:t>
            </a:r>
          </a:p>
          <a:p>
            <a:pPr algn="ctr"/>
            <a:r>
              <a:rPr lang="en-US" dirty="0" smtClean="0"/>
              <a:t>American Institutes for Research (AIR)</a:t>
            </a:r>
            <a:endParaRPr lang="en-US" dirty="0"/>
          </a:p>
        </p:txBody>
      </p:sp>
      <p:sp>
        <p:nvSpPr>
          <p:cNvPr id="5" name="Slide Number Placeholder 4"/>
          <p:cNvSpPr>
            <a:spLocks noGrp="1"/>
          </p:cNvSpPr>
          <p:nvPr>
            <p:ph type="sldNum" sz="quarter" idx="12"/>
          </p:nvPr>
        </p:nvSpPr>
        <p:spPr/>
        <p:txBody>
          <a:bodyPr/>
          <a:lstStyle/>
          <a:p>
            <a:fld id="{8A601736-D1D4-42A8-BABB-1F4F4D311E84}" type="slidenum">
              <a:rPr lang="en-US" smtClean="0"/>
              <a:t>1</a:t>
            </a:fld>
            <a:endParaRPr lang="en-US" dirty="0"/>
          </a:p>
        </p:txBody>
      </p:sp>
    </p:spTree>
    <p:extLst>
      <p:ext uri="{BB962C8B-B14F-4D97-AF65-F5344CB8AC3E}">
        <p14:creationId xmlns:p14="http://schemas.microsoft.com/office/powerpoint/2010/main" val="220902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Implications of What Was Left Out, and Solutions?</a:t>
            </a:r>
            <a:endParaRPr lang="en-US" sz="3600" dirty="0"/>
          </a:p>
        </p:txBody>
      </p:sp>
      <p:sp>
        <p:nvSpPr>
          <p:cNvPr id="4" name="Slide Number Placeholder 3"/>
          <p:cNvSpPr>
            <a:spLocks noGrp="1"/>
          </p:cNvSpPr>
          <p:nvPr>
            <p:ph type="sldNum" sz="quarter" idx="12"/>
          </p:nvPr>
        </p:nvSpPr>
        <p:spPr/>
        <p:txBody>
          <a:bodyPr/>
          <a:lstStyle/>
          <a:p>
            <a:fld id="{8A601736-D1D4-42A8-BABB-1F4F4D311E84}" type="slidenum">
              <a:rPr lang="en-US" smtClean="0"/>
              <a:t>10</a:t>
            </a:fld>
            <a:endParaRPr lang="en-US"/>
          </a:p>
        </p:txBody>
      </p:sp>
      <p:sp>
        <p:nvSpPr>
          <p:cNvPr id="5" name="Content Placeholder 4"/>
          <p:cNvSpPr txBox="1">
            <a:spLocks noGrp="1"/>
          </p:cNvSpPr>
          <p:nvPr>
            <p:ph idx="1"/>
          </p:nvPr>
        </p:nvSpPr>
        <p:spPr>
          <a:xfrm>
            <a:off x="533400" y="1371600"/>
            <a:ext cx="8229600" cy="5595378"/>
          </a:xfrm>
          <a:prstGeom prst="rect">
            <a:avLst/>
          </a:prstGeom>
          <a:noFill/>
        </p:spPr>
        <p:txBody>
          <a:bodyPr wrap="square" rtlCol="0">
            <a:spAutoFit/>
          </a:bodyPr>
          <a:lstStyle/>
          <a:p>
            <a:r>
              <a:rPr lang="en-US" sz="1800" dirty="0" smtClean="0"/>
              <a:t>Some variables we need but can’t measure (e.g. motivation) – “unobservables”</a:t>
            </a:r>
          </a:p>
          <a:p>
            <a:r>
              <a:rPr lang="en-US" sz="1800" dirty="0" smtClean="0"/>
              <a:t>Some variables are measurable, but not in the dataset we are using (e.g. ability).  </a:t>
            </a:r>
          </a:p>
          <a:p>
            <a:r>
              <a:rPr lang="en-US" sz="1800" dirty="0" smtClean="0"/>
              <a:t>Some variables are measured badly (e.g. preparation).  </a:t>
            </a:r>
          </a:p>
          <a:p>
            <a:r>
              <a:rPr lang="en-US" sz="1800" dirty="0" smtClean="0"/>
              <a:t>Some we don’t even know we need to measure!</a:t>
            </a:r>
          </a:p>
          <a:p>
            <a:endParaRPr lang="en-US" sz="1800" dirty="0"/>
          </a:p>
          <a:p>
            <a:pPr marL="0" indent="0">
              <a:buNone/>
            </a:pPr>
            <a:r>
              <a:rPr lang="en-US" sz="1800" dirty="0" smtClean="0"/>
              <a:t>Impact?  Estimates for included variables – like Pell grant status -- are affected by what we have failed to measure, and are wrong (statistically, “biased”).</a:t>
            </a:r>
          </a:p>
          <a:p>
            <a:endParaRPr lang="en-US" sz="1800" i="1" dirty="0"/>
          </a:p>
          <a:p>
            <a:pPr marL="0" indent="0">
              <a:buNone/>
            </a:pPr>
            <a:r>
              <a:rPr lang="en-US" sz="1800" dirty="0" smtClean="0"/>
              <a:t>Solution? To make statements about impact of Pell – with confidence that our findings don’t reflect differences between Pell awarded students and those who are not – the best solution is a randomized controlled trial.. which…HEA does not permit.</a:t>
            </a:r>
          </a:p>
          <a:p>
            <a:endParaRPr lang="en-US" sz="1800" dirty="0"/>
          </a:p>
          <a:p>
            <a:pPr marL="0" indent="0">
              <a:buNone/>
            </a:pPr>
            <a:r>
              <a:rPr lang="en-US" sz="1800" dirty="0" smtClean="0"/>
              <a:t>Good news:  There are experiments on Pell-like  gift aid interventions.  And, lots of “quasi-experimental” work that can produce strong findings about which behaviors are affected by grant aid.  (Use naturally occurring variation in access to aid – not random – but is </a:t>
            </a:r>
            <a:r>
              <a:rPr lang="en-US" sz="1800" i="1" dirty="0" smtClean="0"/>
              <a:t>unrelated</a:t>
            </a:r>
            <a:r>
              <a:rPr lang="en-US" sz="1800" dirty="0" smtClean="0"/>
              <a:t> to outcomes between groups.  B. Long: Florida </a:t>
            </a:r>
            <a:r>
              <a:rPr lang="en-US" sz="1800" dirty="0"/>
              <a:t>Student Access Grant – $1,590 EFC cut </a:t>
            </a:r>
            <a:r>
              <a:rPr lang="en-US" sz="1800" dirty="0" smtClean="0"/>
              <a:t>off)</a:t>
            </a:r>
          </a:p>
          <a:p>
            <a:endParaRPr lang="en-US" sz="1600" dirty="0"/>
          </a:p>
        </p:txBody>
      </p:sp>
    </p:spTree>
    <p:extLst>
      <p:ext uri="{BB962C8B-B14F-4D97-AF65-F5344CB8AC3E}">
        <p14:creationId xmlns:p14="http://schemas.microsoft.com/office/powerpoint/2010/main" val="335882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 what behaviors  </a:t>
            </a:r>
            <a:r>
              <a:rPr lang="en-US" sz="3200" i="1" dirty="0" smtClean="0"/>
              <a:t>are</a:t>
            </a:r>
            <a:r>
              <a:rPr lang="en-US" sz="3200" dirty="0" smtClean="0"/>
              <a:t> affected by grant aid?</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Enrollment – Yes</a:t>
            </a:r>
          </a:p>
          <a:p>
            <a:r>
              <a:rPr lang="en-US" dirty="0" smtClean="0"/>
              <a:t>Time To Degree – No</a:t>
            </a:r>
          </a:p>
          <a:p>
            <a:r>
              <a:rPr lang="en-US" dirty="0" smtClean="0"/>
              <a:t>Progression and Completion?  Mixed Results</a:t>
            </a:r>
          </a:p>
          <a:p>
            <a:pPr lvl="1"/>
            <a:r>
              <a:rPr lang="en-US" dirty="0" smtClean="0"/>
              <a:t>Who? If impact, not on full sample/whole treated population, but those with very high risks (Wisconsin Scholars; Gates Millennium Scholars)</a:t>
            </a:r>
          </a:p>
          <a:p>
            <a:pPr lvl="1"/>
            <a:r>
              <a:rPr lang="en-US" dirty="0" smtClean="0"/>
              <a:t>How? Not pure grant, but performance-based scholarship (e.g. minimum GPA and course load) (WVA Promise Scholarship, Scott-Clayton; MDRC CC experiments)</a:t>
            </a:r>
            <a:endParaRPr lang="en-US" dirty="0"/>
          </a:p>
        </p:txBody>
      </p:sp>
      <p:sp>
        <p:nvSpPr>
          <p:cNvPr id="4" name="Slide Number Placeholder 3"/>
          <p:cNvSpPr>
            <a:spLocks noGrp="1"/>
          </p:cNvSpPr>
          <p:nvPr>
            <p:ph type="sldNum" sz="quarter" idx="12"/>
          </p:nvPr>
        </p:nvSpPr>
        <p:spPr/>
        <p:txBody>
          <a:bodyPr/>
          <a:lstStyle/>
          <a:p>
            <a:fld id="{8A601736-D1D4-42A8-BABB-1F4F4D311E84}" type="slidenum">
              <a:rPr lang="en-US" smtClean="0"/>
              <a:t>11</a:t>
            </a:fld>
            <a:endParaRPr lang="en-US"/>
          </a:p>
        </p:txBody>
      </p:sp>
    </p:spTree>
    <p:extLst>
      <p:ext uri="{BB962C8B-B14F-4D97-AF65-F5344CB8AC3E}">
        <p14:creationId xmlns:p14="http://schemas.microsoft.com/office/powerpoint/2010/main" val="167169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And non-aid interventions that promote success among Pell-eligible populations…</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dirty="0"/>
              <a:t>Pre-Matriculation</a:t>
            </a:r>
          </a:p>
          <a:p>
            <a:r>
              <a:rPr lang="en-US" sz="2400" dirty="0" smtClean="0"/>
              <a:t>Early College High School </a:t>
            </a:r>
            <a:r>
              <a:rPr lang="en-US" sz="1800" dirty="0"/>
              <a:t>(</a:t>
            </a:r>
            <a:r>
              <a:rPr lang="en-US" sz="1800" dirty="0">
                <a:hlinkClick r:id="rId2"/>
              </a:rPr>
              <a:t>http://</a:t>
            </a:r>
            <a:r>
              <a:rPr lang="en-US" sz="1800" dirty="0" smtClean="0">
                <a:hlinkClick r:id="rId2"/>
              </a:rPr>
              <a:t>www.air.org/project/evaluation-early-college-high-school-initiative</a:t>
            </a:r>
            <a:r>
              <a:rPr lang="en-US" sz="1800" dirty="0" smtClean="0"/>
              <a:t> )</a:t>
            </a:r>
            <a:endParaRPr lang="en-US" sz="1800" dirty="0" smtClean="0"/>
          </a:p>
          <a:p>
            <a:r>
              <a:rPr lang="en-US" sz="2400" dirty="0" smtClean="0"/>
              <a:t>Dual Enrollment </a:t>
            </a:r>
            <a:r>
              <a:rPr lang="en-US" sz="1900" dirty="0"/>
              <a:t>(</a:t>
            </a:r>
            <a:r>
              <a:rPr lang="en-US" sz="1900" dirty="0">
                <a:hlinkClick r:id="rId3"/>
              </a:rPr>
              <a:t>http://</a:t>
            </a:r>
            <a:r>
              <a:rPr lang="en-US" sz="1900" dirty="0" smtClean="0">
                <a:hlinkClick r:id="rId3"/>
              </a:rPr>
              <a:t>ies.ed.gov/ncee/wwc/singlestudyreview.aspx?sid=20004</a:t>
            </a:r>
            <a:r>
              <a:rPr lang="en-US" sz="1900" dirty="0" smtClean="0"/>
              <a:t>)</a:t>
            </a:r>
            <a:endParaRPr lang="en-US" sz="1900" dirty="0" smtClean="0"/>
          </a:p>
          <a:p>
            <a:endParaRPr lang="en-US" sz="2400" dirty="0"/>
          </a:p>
          <a:p>
            <a:pPr marL="0" indent="0">
              <a:buNone/>
            </a:pPr>
            <a:r>
              <a:rPr lang="en-US" sz="2800" dirty="0" smtClean="0"/>
              <a:t>What </a:t>
            </a:r>
            <a:r>
              <a:rPr lang="en-US" sz="2800" dirty="0" smtClean="0"/>
              <a:t>if it isn’t feasible to institute a new performance-based scholarship, or pre-college interventions?</a:t>
            </a:r>
          </a:p>
          <a:p>
            <a:pPr marL="0" indent="0">
              <a:buNone/>
            </a:pPr>
            <a:r>
              <a:rPr lang="en-US" sz="2800" dirty="0" smtClean="0"/>
              <a:t>Back to two practices </a:t>
            </a:r>
            <a:r>
              <a:rPr lang="en-US" sz="2800" i="1" dirty="0" smtClean="0"/>
              <a:t>already in use </a:t>
            </a:r>
            <a:r>
              <a:rPr lang="en-US" sz="2800" dirty="0" smtClean="0"/>
              <a:t>on campuses-- reducing risk, decoupling risk…</a:t>
            </a:r>
          </a:p>
        </p:txBody>
      </p:sp>
      <p:sp>
        <p:nvSpPr>
          <p:cNvPr id="4" name="Slide Number Placeholder 3"/>
          <p:cNvSpPr>
            <a:spLocks noGrp="1"/>
          </p:cNvSpPr>
          <p:nvPr>
            <p:ph type="sldNum" sz="quarter" idx="12"/>
          </p:nvPr>
        </p:nvSpPr>
        <p:spPr/>
        <p:txBody>
          <a:bodyPr/>
          <a:lstStyle/>
          <a:p>
            <a:fld id="{8A601736-D1D4-42A8-BABB-1F4F4D311E84}" type="slidenum">
              <a:rPr lang="en-US" smtClean="0"/>
              <a:t>12</a:t>
            </a:fld>
            <a:endParaRPr lang="en-US"/>
          </a:p>
        </p:txBody>
      </p:sp>
    </p:spTree>
    <p:extLst>
      <p:ext uri="{BB962C8B-B14F-4D97-AF65-F5344CB8AC3E}">
        <p14:creationId xmlns:p14="http://schemas.microsoft.com/office/powerpoint/2010/main" val="144917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Reducing Risk</a:t>
            </a:r>
            <a:br>
              <a:rPr lang="en-US" sz="2800" dirty="0" smtClean="0"/>
            </a:br>
            <a:r>
              <a:rPr lang="en-US" sz="2200" dirty="0" smtClean="0"/>
              <a:t>Option One: Improve Risk Selection (9 million aided students, SAT 25/75/90</a:t>
            </a:r>
            <a:r>
              <a:rPr lang="en-US" sz="2200" baseline="30000" dirty="0" smtClean="0"/>
              <a:t>th</a:t>
            </a:r>
            <a:r>
              <a:rPr lang="en-US" sz="2200" dirty="0" smtClean="0"/>
              <a:t> percentiles of 820/1090/1220)</a:t>
            </a:r>
            <a:endParaRPr lang="en-US" sz="2200" dirty="0"/>
          </a:p>
        </p:txBody>
      </p:sp>
      <p:sp>
        <p:nvSpPr>
          <p:cNvPr id="4" name="Slide Number Placeholder 3"/>
          <p:cNvSpPr>
            <a:spLocks noGrp="1"/>
          </p:cNvSpPr>
          <p:nvPr>
            <p:ph type="sldNum" sz="quarter" idx="12"/>
          </p:nvPr>
        </p:nvSpPr>
        <p:spPr/>
        <p:txBody>
          <a:bodyPr/>
          <a:lstStyle/>
          <a:p>
            <a:fld id="{8A601736-D1D4-42A8-BABB-1F4F4D311E84}" type="slidenum">
              <a:rPr lang="en-US" smtClean="0"/>
              <a:t>13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33" y="1389062"/>
            <a:ext cx="81467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9100" y="5943600"/>
            <a:ext cx="8001000" cy="461665"/>
          </a:xfrm>
          <a:prstGeom prst="rect">
            <a:avLst/>
          </a:prstGeom>
        </p:spPr>
        <p:txBody>
          <a:bodyPr wrap="square">
            <a:spAutoFit/>
          </a:bodyPr>
          <a:lstStyle/>
          <a:p>
            <a:r>
              <a:rPr lang="en-US" sz="1200" dirty="0">
                <a:solidFill>
                  <a:prstClr val="black"/>
                </a:solidFill>
              </a:rPr>
              <a:t>Source: U.S. Department of Education, National Center for Education Statistics, Beginning Postsecondary Students Longitudinal Study, 2004/09 (BPS:04/09).   Analytic sample: Degree-seeking undergraduates at public four-year institutions.</a:t>
            </a:r>
          </a:p>
        </p:txBody>
      </p:sp>
    </p:spTree>
    <p:extLst>
      <p:ext uri="{BB962C8B-B14F-4D97-AF65-F5344CB8AC3E}">
        <p14:creationId xmlns:p14="http://schemas.microsoft.com/office/powerpoint/2010/main" val="3307566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this?</a:t>
            </a:r>
            <a:endParaRPr lang="en-US" dirty="0"/>
          </a:p>
        </p:txBody>
      </p:sp>
      <p:sp>
        <p:nvSpPr>
          <p:cNvPr id="3" name="Content Placeholder 2"/>
          <p:cNvSpPr>
            <a:spLocks noGrp="1"/>
          </p:cNvSpPr>
          <p:nvPr>
            <p:ph idx="1"/>
          </p:nvPr>
        </p:nvSpPr>
        <p:spPr/>
        <p:txBody>
          <a:bodyPr/>
          <a:lstStyle/>
          <a:p>
            <a:r>
              <a:rPr lang="en-US" dirty="0" smtClean="0"/>
              <a:t>Attrition risks difficult to forecast with accuracy</a:t>
            </a:r>
          </a:p>
          <a:p>
            <a:r>
              <a:rPr lang="en-US" dirty="0" smtClean="0"/>
              <a:t>Arms race among schools</a:t>
            </a:r>
          </a:p>
          <a:p>
            <a:r>
              <a:rPr lang="en-US" dirty="0" smtClean="0"/>
              <a:t>Misallocation of aid resources?</a:t>
            </a:r>
          </a:p>
          <a:p>
            <a:endParaRPr lang="en-US" dirty="0"/>
          </a:p>
        </p:txBody>
      </p:sp>
      <p:sp>
        <p:nvSpPr>
          <p:cNvPr id="4" name="Slide Number Placeholder 3"/>
          <p:cNvSpPr>
            <a:spLocks noGrp="1"/>
          </p:cNvSpPr>
          <p:nvPr>
            <p:ph type="sldNum" sz="quarter" idx="12"/>
          </p:nvPr>
        </p:nvSpPr>
        <p:spPr/>
        <p:txBody>
          <a:bodyPr/>
          <a:lstStyle/>
          <a:p>
            <a:fld id="{8A601736-D1D4-42A8-BABB-1F4F4D311E84}" type="slidenum">
              <a:rPr lang="en-US" smtClean="0"/>
              <a:t>14</a:t>
            </a:fld>
            <a:endParaRPr lang="en-US"/>
          </a:p>
        </p:txBody>
      </p:sp>
    </p:spTree>
    <p:extLst>
      <p:ext uri="{BB962C8B-B14F-4D97-AF65-F5344CB8AC3E}">
        <p14:creationId xmlns:p14="http://schemas.microsoft.com/office/powerpoint/2010/main" val="1351310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 decouple risk-taking and reporting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Graduation rate reporting (to ED) based on fall, FTFT, degree or certificate-seeking cohort.  </a:t>
            </a:r>
            <a:r>
              <a:rPr lang="en-US" sz="2400" dirty="0"/>
              <a:t> </a:t>
            </a:r>
            <a:r>
              <a:rPr lang="en-US" sz="2400" dirty="0" smtClean="0"/>
              <a:t>Institutions remove from cohort by:</a:t>
            </a:r>
          </a:p>
          <a:p>
            <a:r>
              <a:rPr lang="en-US" sz="2400" dirty="0" smtClean="0"/>
              <a:t>Summer starts</a:t>
            </a:r>
          </a:p>
          <a:p>
            <a:r>
              <a:rPr lang="en-US" sz="2400" dirty="0" smtClean="0"/>
              <a:t>Provisional fall admission</a:t>
            </a:r>
          </a:p>
          <a:p>
            <a:r>
              <a:rPr lang="en-US" sz="2400" dirty="0" smtClean="0"/>
              <a:t>Credit-bearing mini course/special orientation</a:t>
            </a:r>
          </a:p>
          <a:p>
            <a:endParaRPr lang="en-US" sz="2400" dirty="0" smtClean="0"/>
          </a:p>
          <a:p>
            <a:pPr marL="0" indent="0">
              <a:buNone/>
            </a:pPr>
            <a:r>
              <a:rPr lang="en-US" sz="2400" dirty="0" smtClean="0"/>
              <a:t>….if done, ideally in conjunction with research-based practices likely to increase success.</a:t>
            </a:r>
            <a:endParaRPr lang="en-US" sz="2400" dirty="0"/>
          </a:p>
        </p:txBody>
      </p:sp>
      <p:sp>
        <p:nvSpPr>
          <p:cNvPr id="4" name="Slide Number Placeholder 3"/>
          <p:cNvSpPr>
            <a:spLocks noGrp="1"/>
          </p:cNvSpPr>
          <p:nvPr>
            <p:ph type="sldNum" sz="quarter" idx="12"/>
          </p:nvPr>
        </p:nvSpPr>
        <p:spPr/>
        <p:txBody>
          <a:bodyPr/>
          <a:lstStyle/>
          <a:p>
            <a:fld id="{8A601736-D1D4-42A8-BABB-1F4F4D311E84}" type="slidenum">
              <a:rPr lang="en-US" smtClean="0"/>
              <a:t>15</a:t>
            </a:fld>
            <a:endParaRPr lang="en-US"/>
          </a:p>
        </p:txBody>
      </p:sp>
    </p:spTree>
    <p:extLst>
      <p:ext uri="{BB962C8B-B14F-4D97-AF65-F5344CB8AC3E}">
        <p14:creationId xmlns:p14="http://schemas.microsoft.com/office/powerpoint/2010/main" val="4176672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Future for Pell in Time of Institutional Accountability?</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a:t>Fiscal 2014 Omnibus </a:t>
            </a:r>
            <a:r>
              <a:rPr lang="en-US" sz="2400" dirty="0" smtClean="0"/>
              <a:t>Appropriations</a:t>
            </a:r>
          </a:p>
          <a:p>
            <a:pPr marL="0" indent="0">
              <a:buNone/>
            </a:pPr>
            <a:endParaRPr lang="en-US" sz="2400" dirty="0" smtClean="0"/>
          </a:p>
          <a:p>
            <a:pPr marL="0" indent="0">
              <a:buNone/>
            </a:pPr>
            <a:r>
              <a:rPr lang="en-US" sz="1800" dirty="0" smtClean="0"/>
              <a:t>…the </a:t>
            </a:r>
            <a:r>
              <a:rPr lang="en-US" sz="1800" dirty="0"/>
              <a:t>Department is directed to submit a report to the House and Senate Appropriations Committees, no later than 120 days after the enactment of this act, on enrollment and graduation information for Pell Grant recipients for the 2012-2013 Pell Grant Award Year</a:t>
            </a:r>
            <a:r>
              <a:rPr lang="en-US" sz="1800" dirty="0" smtClean="0"/>
              <a:t>.” (Cohort start date 2012-13, 100 GR in 2017, and 200 GR in 2019).</a:t>
            </a:r>
            <a:endParaRPr lang="en-US" sz="1800" dirty="0"/>
          </a:p>
          <a:p>
            <a:pPr marL="0" indent="0">
              <a:buNone/>
            </a:pPr>
            <a:endParaRPr lang="en-US" sz="2400" dirty="0" smtClean="0"/>
          </a:p>
          <a:p>
            <a:r>
              <a:rPr lang="en-US" sz="2400" dirty="0" smtClean="0"/>
              <a:t>Eventually, Pell Grant graduation rates (and TTD) for every recipient and at every Title IV institution. </a:t>
            </a:r>
          </a:p>
          <a:p>
            <a:r>
              <a:rPr lang="en-US" sz="2400" dirty="0" smtClean="0"/>
              <a:t>Which will lead to questions about efficacy of program in general (Pell investment per degree completion)</a:t>
            </a:r>
          </a:p>
          <a:p>
            <a:r>
              <a:rPr lang="en-US" sz="2400" dirty="0" smtClean="0"/>
              <a:t>And questions and how your institution is serving its Pell recipients in particular</a:t>
            </a:r>
            <a:r>
              <a:rPr lang="en-US" sz="2400" dirty="0"/>
              <a:t> </a:t>
            </a:r>
            <a:r>
              <a:rPr lang="en-US" sz="2400" dirty="0" smtClean="0"/>
              <a:t>(who is “beating the odds”?)</a:t>
            </a:r>
          </a:p>
          <a:p>
            <a:r>
              <a:rPr lang="en-US" sz="2400" dirty="0" smtClean="0"/>
              <a:t>More rigorous evidence of Pell impact </a:t>
            </a:r>
            <a:r>
              <a:rPr lang="en-US" sz="2400" i="1" dirty="0" smtClean="0"/>
              <a:t>and</a:t>
            </a:r>
            <a:r>
              <a:rPr lang="en-US" sz="2400" dirty="0" smtClean="0"/>
              <a:t> effective educational interventions for the populations it serves is needed.</a:t>
            </a:r>
            <a:endParaRPr lang="en-US" sz="2400" dirty="0"/>
          </a:p>
        </p:txBody>
      </p:sp>
      <p:sp>
        <p:nvSpPr>
          <p:cNvPr id="4" name="Slide Number Placeholder 3"/>
          <p:cNvSpPr>
            <a:spLocks noGrp="1"/>
          </p:cNvSpPr>
          <p:nvPr>
            <p:ph type="sldNum" sz="quarter" idx="12"/>
          </p:nvPr>
        </p:nvSpPr>
        <p:spPr/>
        <p:txBody>
          <a:bodyPr/>
          <a:lstStyle/>
          <a:p>
            <a:fld id="{8A601736-D1D4-42A8-BABB-1F4F4D311E84}" type="slidenum">
              <a:rPr lang="en-US" smtClean="0"/>
              <a:t>16</a:t>
            </a:fld>
            <a:endParaRPr lang="en-US"/>
          </a:p>
        </p:txBody>
      </p:sp>
    </p:spTree>
    <p:extLst>
      <p:ext uri="{BB962C8B-B14F-4D97-AF65-F5344CB8AC3E}">
        <p14:creationId xmlns:p14="http://schemas.microsoft.com/office/powerpoint/2010/main" val="93499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4964436"/>
          </a:xfrm>
          <a:prstGeom prst="rect">
            <a:avLst/>
          </a:prstGeom>
        </p:spPr>
        <p:txBody>
          <a:bodyPr wrap="square">
            <a:spAutoFit/>
          </a:bodyPr>
          <a:lstStyle/>
          <a:p>
            <a:pPr algn="ctr">
              <a:lnSpc>
                <a:spcPct val="115000"/>
              </a:lnSpc>
              <a:spcAft>
                <a:spcPts val="1000"/>
              </a:spcAft>
            </a:pPr>
            <a:r>
              <a:rPr lang="en-US" b="1" dirty="0" smtClean="0">
                <a:ea typeface="Calibri"/>
                <a:cs typeface="Times New Roman"/>
              </a:rPr>
              <a:t>Student-Focused Performance Demands  Facing Institutions</a:t>
            </a:r>
          </a:p>
          <a:p>
            <a:pPr marL="800100" lvl="1" indent="-342900">
              <a:lnSpc>
                <a:spcPct val="115000"/>
              </a:lnSpc>
              <a:spcAft>
                <a:spcPts val="1000"/>
              </a:spcAft>
              <a:buAutoNum type="arabicPeriod"/>
            </a:pPr>
            <a:r>
              <a:rPr lang="en-US" dirty="0" smtClean="0">
                <a:ea typeface="Calibri"/>
                <a:cs typeface="Times New Roman"/>
              </a:rPr>
              <a:t>Federal Government</a:t>
            </a:r>
          </a:p>
          <a:p>
            <a:pPr marL="1257300" lvl="2" indent="-342900">
              <a:spcAft>
                <a:spcPts val="200"/>
              </a:spcAft>
              <a:buFont typeface="Courier New" panose="02070309020205020404" pitchFamily="49" charset="0"/>
              <a:buChar char="o"/>
            </a:pPr>
            <a:r>
              <a:rPr lang="en-US" dirty="0">
                <a:ea typeface="Calibri"/>
                <a:cs typeface="Times New Roman"/>
              </a:rPr>
              <a:t>College Scorecard </a:t>
            </a:r>
            <a:r>
              <a:rPr lang="en-US" dirty="0" smtClean="0">
                <a:ea typeface="Calibri"/>
                <a:cs typeface="Times New Roman"/>
              </a:rPr>
              <a:t>(GR)</a:t>
            </a:r>
          </a:p>
          <a:p>
            <a:pPr marL="1257300" lvl="2" indent="-342900">
              <a:spcAft>
                <a:spcPts val="200"/>
              </a:spcAft>
              <a:buFont typeface="Courier New" panose="02070309020205020404" pitchFamily="49" charset="0"/>
              <a:buChar char="o"/>
            </a:pPr>
            <a:r>
              <a:rPr lang="en-US" dirty="0" smtClean="0">
                <a:ea typeface="Calibri"/>
                <a:cs typeface="Times New Roman"/>
              </a:rPr>
              <a:t>Proposed College </a:t>
            </a:r>
            <a:r>
              <a:rPr lang="en-US" dirty="0">
                <a:ea typeface="Calibri"/>
                <a:cs typeface="Times New Roman"/>
              </a:rPr>
              <a:t>Ratings </a:t>
            </a:r>
            <a:r>
              <a:rPr lang="en-US" dirty="0" smtClean="0">
                <a:ea typeface="Calibri"/>
                <a:cs typeface="Times New Roman"/>
              </a:rPr>
              <a:t>(GR)</a:t>
            </a:r>
          </a:p>
          <a:p>
            <a:pPr marL="1257300" lvl="2" indent="-342900">
              <a:spcAft>
                <a:spcPts val="200"/>
              </a:spcAft>
              <a:buFont typeface="Courier New" panose="02070309020205020404" pitchFamily="49" charset="0"/>
              <a:buChar char="o"/>
            </a:pPr>
            <a:r>
              <a:rPr lang="en-US" dirty="0" smtClean="0">
                <a:ea typeface="Calibri"/>
                <a:cs typeface="Times New Roman"/>
              </a:rPr>
              <a:t>Proposed Gainful Employment Disclosure Requirement (program completion in normal time) (TTD)</a:t>
            </a:r>
          </a:p>
          <a:p>
            <a:pPr marL="1257300" lvl="2" indent="-342900">
              <a:spcAft>
                <a:spcPts val="200"/>
              </a:spcAft>
              <a:buFont typeface="Courier New" panose="02070309020205020404" pitchFamily="49" charset="0"/>
              <a:buChar char="o"/>
            </a:pPr>
            <a:r>
              <a:rPr lang="en-US" dirty="0" smtClean="0">
                <a:ea typeface="Calibri"/>
                <a:cs typeface="Times New Roman"/>
              </a:rPr>
              <a:t>Pell lifetime </a:t>
            </a:r>
            <a:r>
              <a:rPr lang="en-US" dirty="0">
                <a:ea typeface="Calibri"/>
                <a:cs typeface="Times New Roman"/>
              </a:rPr>
              <a:t>eligibility limit </a:t>
            </a:r>
            <a:r>
              <a:rPr lang="en-US" dirty="0" smtClean="0">
                <a:ea typeface="Calibri"/>
                <a:cs typeface="Times New Roman"/>
              </a:rPr>
              <a:t> (2012) Consolidated </a:t>
            </a:r>
            <a:r>
              <a:rPr lang="en-US" dirty="0">
                <a:ea typeface="Calibri"/>
                <a:cs typeface="Times New Roman"/>
              </a:rPr>
              <a:t>Appropriations Act </a:t>
            </a:r>
            <a:r>
              <a:rPr lang="en-US" dirty="0" smtClean="0">
                <a:ea typeface="Calibri"/>
                <a:cs typeface="Times New Roman"/>
              </a:rPr>
              <a:t>(TTD)</a:t>
            </a:r>
          </a:p>
          <a:p>
            <a:pPr marL="1257300" lvl="2" indent="-342900">
              <a:spcAft>
                <a:spcPts val="200"/>
              </a:spcAft>
              <a:buFont typeface="Courier New" panose="02070309020205020404" pitchFamily="49" charset="0"/>
              <a:buChar char="o"/>
            </a:pPr>
            <a:r>
              <a:rPr lang="en-US" dirty="0" smtClean="0">
                <a:ea typeface="Calibri"/>
                <a:cs typeface="Times New Roman"/>
              </a:rPr>
              <a:t>Direct student loan subsidy time limit  (2012) </a:t>
            </a:r>
            <a:r>
              <a:rPr lang="en-US" dirty="0" smtClean="0"/>
              <a:t>PL-112-141 (TTD)</a:t>
            </a:r>
            <a:endParaRPr lang="en-US" dirty="0"/>
          </a:p>
          <a:p>
            <a:pPr marL="1714500" lvl="3" indent="-342900">
              <a:buFont typeface="+mj-lt"/>
              <a:buAutoNum type="alphaLcParenR"/>
            </a:pPr>
            <a:endParaRPr lang="en-US" dirty="0">
              <a:ea typeface="Calibri"/>
              <a:cs typeface="Times New Roman"/>
            </a:endParaRPr>
          </a:p>
          <a:p>
            <a:pPr marL="800100" marR="0" lvl="1" indent="-342900">
              <a:lnSpc>
                <a:spcPct val="115000"/>
              </a:lnSpc>
              <a:spcBef>
                <a:spcPts val="0"/>
              </a:spcBef>
              <a:spcAft>
                <a:spcPts val="0"/>
              </a:spcAft>
              <a:buFont typeface="+mj-lt"/>
              <a:buAutoNum type="arabicPeriod"/>
            </a:pPr>
            <a:r>
              <a:rPr lang="en-US" dirty="0" smtClean="0">
                <a:ea typeface="Calibri"/>
                <a:cs typeface="Times New Roman"/>
              </a:rPr>
              <a:t>State performance </a:t>
            </a:r>
            <a:r>
              <a:rPr lang="en-US" dirty="0">
                <a:ea typeface="Calibri"/>
                <a:cs typeface="Times New Roman"/>
              </a:rPr>
              <a:t>funding </a:t>
            </a:r>
            <a:r>
              <a:rPr lang="en-US" dirty="0" smtClean="0">
                <a:ea typeface="Calibri"/>
                <a:cs typeface="Times New Roman"/>
              </a:rPr>
              <a:t>(25 states in place, 5 in progress), many with GR and TTD metrics </a:t>
            </a:r>
            <a:r>
              <a:rPr lang="en-US" dirty="0" smtClean="0">
                <a:ea typeface="Calibri"/>
                <a:cs typeface="Times New Roman"/>
                <a:hlinkClick r:id="rId2"/>
              </a:rPr>
              <a:t>http</a:t>
            </a:r>
            <a:r>
              <a:rPr lang="en-US" dirty="0">
                <a:ea typeface="Calibri"/>
                <a:cs typeface="Times New Roman"/>
                <a:hlinkClick r:id="rId2"/>
              </a:rPr>
              <a:t>://</a:t>
            </a:r>
            <a:r>
              <a:rPr lang="en-US" dirty="0" smtClean="0">
                <a:ea typeface="Calibri"/>
                <a:cs typeface="Times New Roman"/>
                <a:hlinkClick r:id="rId2"/>
              </a:rPr>
              <a:t>www.ncsl.org/research/education/performance-funding.aspx</a:t>
            </a:r>
            <a:endParaRPr lang="en-US" dirty="0" smtClean="0">
              <a:ea typeface="Calibri"/>
              <a:cs typeface="Times New Roman"/>
            </a:endParaRPr>
          </a:p>
          <a:p>
            <a:pPr marL="800100" marR="0" lvl="1" indent="-342900">
              <a:lnSpc>
                <a:spcPct val="115000"/>
              </a:lnSpc>
              <a:spcBef>
                <a:spcPts val="0"/>
              </a:spcBef>
              <a:spcAft>
                <a:spcPts val="0"/>
              </a:spcAft>
              <a:buFont typeface="+mj-lt"/>
              <a:buAutoNum type="arabicPeriod"/>
            </a:pPr>
            <a:endParaRPr lang="en-US" dirty="0" smtClean="0">
              <a:ea typeface="Calibri"/>
              <a:cs typeface="Times New Roman"/>
            </a:endParaRPr>
          </a:p>
          <a:p>
            <a:pPr marL="800100" marR="0" lvl="1" indent="-342900">
              <a:lnSpc>
                <a:spcPct val="115000"/>
              </a:lnSpc>
              <a:spcBef>
                <a:spcPts val="0"/>
              </a:spcBef>
              <a:spcAft>
                <a:spcPts val="1000"/>
              </a:spcAft>
              <a:buFont typeface="+mj-lt"/>
              <a:buAutoNum type="arabicPeriod"/>
            </a:pPr>
            <a:r>
              <a:rPr lang="en-US" dirty="0" smtClean="0">
                <a:ea typeface="Calibri"/>
                <a:cs typeface="Times New Roman"/>
              </a:rPr>
              <a:t>Institutional leadership: e.g. UT-Austin, 70 percent of first-time students will graduate in four years </a:t>
            </a:r>
            <a:r>
              <a:rPr lang="en-US" dirty="0" smtClean="0">
                <a:ea typeface="Calibri"/>
                <a:cs typeface="Times New Roman"/>
                <a:hlinkClick r:id="rId3"/>
              </a:rPr>
              <a:t>http</a:t>
            </a:r>
            <a:r>
              <a:rPr lang="en-US" dirty="0">
                <a:ea typeface="Calibri"/>
                <a:cs typeface="Times New Roman"/>
                <a:hlinkClick r:id="rId3"/>
              </a:rPr>
              <a:t>://www.utexas.edu/graduation-rates</a:t>
            </a:r>
            <a:r>
              <a:rPr lang="en-US" dirty="0" smtClean="0">
                <a:ea typeface="Calibri"/>
                <a:cs typeface="Times New Roman"/>
                <a:hlinkClick r:id="rId3"/>
              </a:rPr>
              <a:t>/</a:t>
            </a:r>
            <a:r>
              <a:rPr lang="en-US" dirty="0" smtClean="0">
                <a:ea typeface="Calibri"/>
                <a:cs typeface="Times New Roman"/>
              </a:rPr>
              <a:t>  (TTD)</a:t>
            </a:r>
          </a:p>
        </p:txBody>
      </p:sp>
      <p:sp>
        <p:nvSpPr>
          <p:cNvPr id="4" name="Slide Number Placeholder 3"/>
          <p:cNvSpPr>
            <a:spLocks noGrp="1"/>
          </p:cNvSpPr>
          <p:nvPr>
            <p:ph type="sldNum" sz="quarter" idx="12"/>
          </p:nvPr>
        </p:nvSpPr>
        <p:spPr/>
        <p:txBody>
          <a:bodyPr/>
          <a:lstStyle/>
          <a:p>
            <a:fld id="{8A601736-D1D4-42A8-BABB-1F4F4D311E84}" type="slidenum">
              <a:rPr lang="en-US" smtClean="0"/>
              <a:t>2</a:t>
            </a:fld>
            <a:endParaRPr lang="en-US" dirty="0"/>
          </a:p>
        </p:txBody>
      </p:sp>
    </p:spTree>
    <p:extLst>
      <p:ext uri="{BB962C8B-B14F-4D97-AF65-F5344CB8AC3E}">
        <p14:creationId xmlns:p14="http://schemas.microsoft.com/office/powerpoint/2010/main" val="247248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700" b="1" dirty="0" smtClean="0">
                <a:ea typeface="Calibri"/>
                <a:cs typeface="Times New Roman"/>
              </a:rPr>
              <a:t>How Do Public Four-Year Institutions Do?</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sz="2400" b="1" dirty="0"/>
              <a:t>Graduation </a:t>
            </a:r>
            <a:r>
              <a:rPr lang="en-US" sz="2400" b="1" dirty="0" smtClean="0"/>
              <a:t>Rates</a:t>
            </a:r>
            <a:r>
              <a:rPr lang="en-US" sz="1800" b="1" dirty="0" smtClean="0"/>
              <a:t> (Student Right to Know - Fall, FT, FT, BA-seeking)</a:t>
            </a:r>
          </a:p>
          <a:p>
            <a:pPr marL="0" indent="0">
              <a:buNone/>
            </a:pPr>
            <a:endParaRPr lang="en-US" sz="1800" b="1" dirty="0"/>
          </a:p>
          <a:p>
            <a:pPr marL="0" indent="0">
              <a:buNone/>
            </a:pPr>
            <a:endParaRPr lang="en-US" sz="1800" dirty="0"/>
          </a:p>
        </p:txBody>
      </p:sp>
      <p:sp>
        <p:nvSpPr>
          <p:cNvPr id="5" name="Slide Number Placeholder 4"/>
          <p:cNvSpPr>
            <a:spLocks noGrp="1"/>
          </p:cNvSpPr>
          <p:nvPr>
            <p:ph type="sldNum" sz="quarter" idx="12"/>
          </p:nvPr>
        </p:nvSpPr>
        <p:spPr/>
        <p:txBody>
          <a:bodyPr/>
          <a:lstStyle/>
          <a:p>
            <a:fld id="{8A601736-D1D4-42A8-BABB-1F4F4D311E84}" type="slidenum">
              <a:rPr lang="en-US" smtClean="0"/>
              <a:t>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8771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7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Time to Degree</a:t>
            </a:r>
            <a:endParaRPr lang="en-US" sz="3600"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marL="0" indent="0">
              <a:buNone/>
            </a:pPr>
            <a:r>
              <a:rPr lang="en-US" sz="1800" dirty="0" smtClean="0"/>
              <a:t>Federal government does not collect institution (or program) level data on TTD.  Only a single national sample survey</a:t>
            </a:r>
            <a:r>
              <a:rPr lang="en-US" sz="1800" dirty="0"/>
              <a:t> </a:t>
            </a:r>
            <a:r>
              <a:rPr lang="en-US" sz="1800" dirty="0" smtClean="0"/>
              <a:t>(NCES, Baccalaureate and Beyond).  Institutions and states have </a:t>
            </a:r>
            <a:r>
              <a:rPr lang="en-US" sz="1800" u="sng" dirty="0" smtClean="0"/>
              <a:t>far</a:t>
            </a:r>
            <a:r>
              <a:rPr lang="en-US" sz="1800" dirty="0" smtClean="0"/>
              <a:t> richer information.</a:t>
            </a:r>
          </a:p>
          <a:p>
            <a:pPr marL="0" indent="0">
              <a:buNone/>
            </a:pPr>
            <a:endParaRPr lang="en-US" sz="1800" b="1" dirty="0" smtClean="0"/>
          </a:p>
          <a:p>
            <a:pPr marL="400050" lvl="1" indent="0">
              <a:buNone/>
            </a:pPr>
            <a:r>
              <a:rPr lang="en-US" sz="2100" b="1" dirty="0" smtClean="0"/>
              <a:t>Clock </a:t>
            </a:r>
            <a:r>
              <a:rPr lang="en-US" sz="2100" b="1" dirty="0"/>
              <a:t>Time </a:t>
            </a:r>
            <a:endParaRPr lang="en-US" sz="2100" b="1" dirty="0" smtClean="0"/>
          </a:p>
          <a:p>
            <a:pPr marL="0" indent="0">
              <a:buNone/>
            </a:pPr>
            <a:r>
              <a:rPr lang="en-US" sz="1800" b="1" dirty="0" smtClean="0"/>
              <a:t>Time from </a:t>
            </a:r>
            <a:r>
              <a:rPr lang="en-US" sz="1800" b="1" dirty="0"/>
              <a:t>first enrollment to </a:t>
            </a:r>
            <a:r>
              <a:rPr lang="en-US" sz="1800" b="1" dirty="0" smtClean="0"/>
              <a:t>degree for those starting and completing in same public four-year institution</a:t>
            </a:r>
          </a:p>
          <a:p>
            <a:pPr marL="0" indent="0">
              <a:buNone/>
            </a:pPr>
            <a:endParaRPr lang="en-US" sz="1800" b="1" dirty="0"/>
          </a:p>
          <a:p>
            <a:pPr marL="0" indent="0">
              <a:buNone/>
            </a:pPr>
            <a:r>
              <a:rPr lang="en-US" sz="1800" dirty="0" smtClean="0"/>
              <a:t>4 </a:t>
            </a:r>
            <a:r>
              <a:rPr lang="en-US" sz="1800" dirty="0"/>
              <a:t>or less	5 years	6 years	7 years	8 </a:t>
            </a:r>
            <a:r>
              <a:rPr lang="en-US" sz="1800" dirty="0" smtClean="0"/>
              <a:t>or &gt;</a:t>
            </a:r>
            <a:endParaRPr lang="en-US" sz="1800" dirty="0"/>
          </a:p>
          <a:p>
            <a:pPr marL="0" indent="0">
              <a:buNone/>
            </a:pPr>
            <a:r>
              <a:rPr lang="en-US" sz="1800" dirty="0"/>
              <a:t>51.4	30.6	8.6	5.4	4.2</a:t>
            </a:r>
          </a:p>
          <a:p>
            <a:pPr marL="0" indent="0">
              <a:buNone/>
            </a:pPr>
            <a:endParaRPr lang="en-US" sz="2100" b="1" dirty="0" smtClean="0"/>
          </a:p>
          <a:p>
            <a:pPr marL="400050" lvl="1" indent="0">
              <a:buNone/>
            </a:pPr>
            <a:r>
              <a:rPr lang="en-US" sz="2100" b="1" dirty="0" smtClean="0"/>
              <a:t>Credits </a:t>
            </a:r>
            <a:r>
              <a:rPr lang="en-US" sz="2100" b="1" dirty="0"/>
              <a:t>to </a:t>
            </a:r>
            <a:r>
              <a:rPr lang="en-US" sz="2100" b="1" dirty="0" smtClean="0"/>
              <a:t>Degree </a:t>
            </a:r>
          </a:p>
          <a:p>
            <a:pPr marL="0" indent="0">
              <a:buNone/>
            </a:pPr>
            <a:r>
              <a:rPr lang="en-US" sz="1800" b="1" dirty="0" smtClean="0"/>
              <a:t>Among BA Completers, same public four-year institution</a:t>
            </a:r>
            <a:endParaRPr lang="en-US" sz="1800" b="1" dirty="0"/>
          </a:p>
          <a:p>
            <a:pPr marL="0" indent="0">
              <a:buNone/>
            </a:pPr>
            <a:r>
              <a:rPr lang="en-US" sz="1800" dirty="0"/>
              <a:t>Median Credits Earned </a:t>
            </a:r>
            <a:r>
              <a:rPr lang="en-US" sz="1800" dirty="0" smtClean="0"/>
              <a:t>128 (vs. 125 private NFP four-year)</a:t>
            </a:r>
          </a:p>
          <a:p>
            <a:pPr marL="0" indent="0">
              <a:buNone/>
            </a:pPr>
            <a:endParaRPr lang="en-US" sz="1800" dirty="0"/>
          </a:p>
          <a:p>
            <a:pPr marL="0" indent="0">
              <a:buNone/>
            </a:pPr>
            <a:r>
              <a:rPr lang="en-US" sz="1800" dirty="0" smtClean="0"/>
              <a:t>Many COSUAA institutions perform very well in graduation rates, but not in time to degree – students cross the finish line, but more slowly than is efficient.  For example, </a:t>
            </a:r>
            <a:r>
              <a:rPr lang="en-US" sz="1800" dirty="0" smtClean="0"/>
              <a:t>UT-Austin</a:t>
            </a:r>
            <a:r>
              <a:rPr lang="en-US" sz="1800" dirty="0" smtClean="0"/>
              <a:t>, 53 (100%), 80 (150%), 83 (200%).  </a:t>
            </a:r>
          </a:p>
          <a:p>
            <a:pPr marL="0" indent="0">
              <a:buNone/>
            </a:pPr>
            <a:endParaRPr lang="en-US" sz="1800" dirty="0" smtClean="0"/>
          </a:p>
          <a:p>
            <a:pPr marL="0" indent="0">
              <a:buNone/>
            </a:pPr>
            <a:r>
              <a:rPr lang="en-US" sz="1800" dirty="0" smtClean="0"/>
              <a:t>Calculate </a:t>
            </a:r>
            <a:r>
              <a:rPr lang="en-US" sz="1800" b="1" dirty="0" smtClean="0"/>
              <a:t>pseudo-TTD metric </a:t>
            </a:r>
            <a:r>
              <a:rPr lang="en-US" sz="1800" dirty="0" smtClean="0"/>
              <a:t>with ratio of 100/200.  </a:t>
            </a:r>
            <a:r>
              <a:rPr lang="en-US" sz="1800" dirty="0"/>
              <a:t> </a:t>
            </a:r>
            <a:r>
              <a:rPr lang="en-US" sz="1800" dirty="0" smtClean="0"/>
              <a:t>Perfectly efficient = 1 (83/83), located on 45 degree line.   Red line is line (nonlinear) regression slope – institutions above it are worse than peers.  And </a:t>
            </a:r>
            <a:r>
              <a:rPr lang="en-US" sz="1800" dirty="0" smtClean="0"/>
              <a:t>UT-Austin </a:t>
            </a:r>
            <a:r>
              <a:rPr lang="en-US" sz="1800" dirty="0" smtClean="0"/>
              <a:t>is burnt orange.</a:t>
            </a:r>
          </a:p>
          <a:p>
            <a:pPr marL="0" indent="0">
              <a:buNone/>
            </a:pPr>
            <a:endParaRPr lang="en-US" sz="1800" dirty="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8A601736-D1D4-42A8-BABB-1F4F4D311E84}" type="slidenum">
              <a:rPr lang="en-US" smtClean="0"/>
              <a:t>4</a:t>
            </a:fld>
            <a:endParaRPr lang="en-US" dirty="0"/>
          </a:p>
        </p:txBody>
      </p:sp>
    </p:spTree>
    <p:extLst>
      <p:ext uri="{BB962C8B-B14F-4D97-AF65-F5344CB8AC3E}">
        <p14:creationId xmlns:p14="http://schemas.microsoft.com/office/powerpoint/2010/main" val="204704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
            <a:ext cx="8229600" cy="828675"/>
          </a:xfrm>
        </p:spPr>
        <p:txBody>
          <a:bodyPr>
            <a:normAutofit/>
          </a:bodyPr>
          <a:lstStyle/>
          <a:p>
            <a:r>
              <a:rPr lang="en-US" sz="2000" dirty="0"/>
              <a:t>Efficiency of Degree Production in Public Four Year Institutions &gt; 10,000 Enrollment</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A601736-D1D4-42A8-BABB-1F4F4D311E84}" type="slidenum">
              <a:rPr lang="en-US" smtClean="0"/>
              <a:t>5</a:t>
            </a:fld>
            <a:endParaRPr lang="en-US" dirty="0"/>
          </a:p>
        </p:txBody>
      </p:sp>
      <p:cxnSp>
        <p:nvCxnSpPr>
          <p:cNvPr id="8" name="Straight Arrow Connector 7"/>
          <p:cNvCxnSpPr/>
          <p:nvPr/>
        </p:nvCxnSpPr>
        <p:spPr>
          <a:xfrm>
            <a:off x="4267200" y="1371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1143000"/>
            <a:ext cx="1143000" cy="338554"/>
          </a:xfrm>
          <a:prstGeom prst="rect">
            <a:avLst/>
          </a:prstGeom>
          <a:noFill/>
        </p:spPr>
        <p:txBody>
          <a:bodyPr wrap="square" rtlCol="0">
            <a:spAutoFit/>
          </a:bodyPr>
          <a:lstStyle/>
          <a:p>
            <a:r>
              <a:rPr lang="en-US" sz="1600" dirty="0" smtClean="0"/>
              <a:t>UT Austin</a:t>
            </a:r>
            <a:endParaRPr lang="en-US" sz="1600" dirty="0"/>
          </a:p>
        </p:txBody>
      </p:sp>
      <p:pic>
        <p:nvPicPr>
          <p:cNvPr id="1027" name="Picture 3" descr="C:\Users\tweko\AppData\Local\Microsoft\Windows\Temporary Internet Files\Content.Outlook\X0DP1D94\uthighlighted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91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36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Efficiency of Degree Production in All Public Four Year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A601736-D1D4-42A8-BABB-1F4F4D311E84}" type="slidenum">
              <a:rPr lang="en-US" smtClean="0"/>
              <a:t>6</a:t>
            </a:fld>
            <a:endParaRPr lang="en-US" dirty="0"/>
          </a:p>
        </p:txBody>
      </p:sp>
      <p:pic>
        <p:nvPicPr>
          <p:cNvPr id="1026" name="Picture 2" descr="C:\Users\tweko\AppData\Local\Microsoft\Windows\Temporary Internet Files\Content.Outlook\X0DP1D94\efficiency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447800"/>
            <a:ext cx="8305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44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944562"/>
          </a:xfrm>
        </p:spPr>
        <p:txBody>
          <a:bodyPr>
            <a:noAutofit/>
          </a:bodyPr>
          <a:lstStyle/>
          <a:p>
            <a:r>
              <a:rPr lang="en-US" sz="2400" dirty="0" smtClean="0"/>
              <a:t/>
            </a:r>
            <a:br>
              <a:rPr lang="en-US" sz="2400" dirty="0" smtClean="0"/>
            </a:br>
            <a:r>
              <a:rPr lang="en-US" sz="2400" dirty="0" smtClean="0"/>
              <a:t>Does Pell Help – or Hurt -- Institutions in Improving TTD?</a:t>
            </a:r>
            <a:br>
              <a:rPr lang="en-US" sz="2400" dirty="0" smtClean="0"/>
            </a:br>
            <a:r>
              <a:rPr lang="en-US" sz="2400" dirty="0" smtClean="0"/>
              <a:t/>
            </a:r>
            <a:br>
              <a:rPr lang="en-US" sz="2400" dirty="0" smtClean="0"/>
            </a:br>
            <a:endParaRPr lang="en-US" sz="1800" dirty="0"/>
          </a:p>
        </p:txBody>
      </p:sp>
      <p:sp>
        <p:nvSpPr>
          <p:cNvPr id="9" name="Slide Number Placeholder 8"/>
          <p:cNvSpPr>
            <a:spLocks noGrp="1"/>
          </p:cNvSpPr>
          <p:nvPr>
            <p:ph type="sldNum" sz="quarter" idx="12"/>
          </p:nvPr>
        </p:nvSpPr>
        <p:spPr/>
        <p:txBody>
          <a:bodyPr/>
          <a:lstStyle/>
          <a:p>
            <a:fld id="{8A601736-D1D4-42A8-BABB-1F4F4D311E84}" type="slidenum">
              <a:rPr lang="en-US" smtClean="0"/>
              <a:t>7</a:t>
            </a:fld>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a:buFont typeface="Courier New" panose="02070309020205020404" pitchFamily="49" charset="0"/>
              <a:buChar char="o"/>
            </a:pPr>
            <a:r>
              <a:rPr lang="en-US" sz="2000" dirty="0" smtClean="0"/>
              <a:t>Median TTD among Public BA Grads, Pell vs. Not Pell (start/end same institution).  Pell aided students take 12 months longer to BA than unaided.</a:t>
            </a:r>
          </a:p>
          <a:p>
            <a:pPr>
              <a:buFont typeface="Courier New" panose="02070309020205020404" pitchFamily="49" charset="0"/>
              <a:buChar char="o"/>
            </a:pPr>
            <a:endParaRPr lang="en-US" sz="2000" dirty="0"/>
          </a:p>
          <a:p>
            <a:pPr>
              <a:buFont typeface="Courier New" panose="02070309020205020404" pitchFamily="49" charset="0"/>
              <a:buChar char="o"/>
            </a:pPr>
            <a:r>
              <a:rPr lang="en-US" sz="2000" dirty="0" smtClean="0"/>
              <a:t>All of us believe that it is not Pell award </a:t>
            </a:r>
            <a:r>
              <a:rPr lang="en-US" sz="2000" i="1" dirty="0" smtClean="0"/>
              <a:t>per se  </a:t>
            </a:r>
            <a:r>
              <a:rPr lang="en-US" sz="2000" dirty="0" smtClean="0"/>
              <a:t>that is responsible for longer TTD, but differences between Pell-aided students and not.  </a:t>
            </a:r>
          </a:p>
          <a:p>
            <a:pPr>
              <a:buFont typeface="Courier New" panose="02070309020205020404" pitchFamily="49" charset="0"/>
              <a:buChar char="o"/>
            </a:pPr>
            <a:endParaRPr lang="en-US" sz="2000" dirty="0"/>
          </a:p>
          <a:p>
            <a:pPr>
              <a:buFont typeface="Courier New" panose="02070309020205020404" pitchFamily="49" charset="0"/>
              <a:buChar char="o"/>
            </a:pPr>
            <a:r>
              <a:rPr lang="en-US" sz="2000" dirty="0" smtClean="0"/>
              <a:t>Proposed solution? Statistical analysis (regression) in which many variables included to “control” for difference between Pell aided and unaided students</a:t>
            </a:r>
          </a:p>
          <a:p>
            <a:pPr>
              <a:buFont typeface="Courier New" panose="02070309020205020404" pitchFamily="49" charset="0"/>
              <a:buChar char="o"/>
            </a:pPr>
            <a:endParaRPr lang="en-US" sz="2000" dirty="0" smtClean="0"/>
          </a:p>
          <a:p>
            <a:pPr>
              <a:buFont typeface="Courier New" panose="02070309020205020404" pitchFamily="49" charset="0"/>
              <a:buChar char="o"/>
            </a:pPr>
            <a:r>
              <a:rPr lang="en-US" sz="2000" dirty="0" smtClean="0"/>
              <a:t>Finding? Using Baccalaureate and Beyond, nationally representative sample of BA grads, found “Pell Grant…</a:t>
            </a:r>
            <a:r>
              <a:rPr lang="en-US" sz="2000" i="1" dirty="0" smtClean="0"/>
              <a:t>negatively</a:t>
            </a:r>
            <a:r>
              <a:rPr lang="en-US" sz="2000" dirty="0" smtClean="0"/>
              <a:t> associated with time to degree when all of the independent variables in the regression were taken into account simultaneously” (NCES 2009-156)” (Pell coefficient – minus 11 months)</a:t>
            </a:r>
          </a:p>
          <a:p>
            <a:pPr>
              <a:buFont typeface="Courier New" panose="02070309020205020404" pitchFamily="49" charset="0"/>
              <a:buChar char="o"/>
            </a:pPr>
            <a:endParaRPr lang="en-US" sz="2000" dirty="0" smtClean="0"/>
          </a:p>
          <a:p>
            <a:pPr>
              <a:buFont typeface="Courier New" panose="02070309020205020404" pitchFamily="49" charset="0"/>
              <a:buChar char="o"/>
            </a:pPr>
            <a:r>
              <a:rPr lang="en-US" sz="2000" dirty="0" smtClean="0"/>
              <a:t>Bad theory.  Bad measurement.  Bad results.</a:t>
            </a:r>
          </a:p>
          <a:p>
            <a:pPr>
              <a:buFont typeface="Courier New" panose="02070309020205020404" pitchFamily="49" charset="0"/>
              <a:buChar char="o"/>
            </a:pPr>
            <a:endParaRPr lang="en-US" sz="2000" dirty="0" smtClean="0"/>
          </a:p>
          <a:p>
            <a:pPr>
              <a:buFont typeface="Courier New" panose="02070309020205020404" pitchFamily="49" charset="0"/>
              <a:buChar char="o"/>
            </a:pPr>
            <a:r>
              <a:rPr lang="en-US" sz="2000" dirty="0" smtClean="0"/>
              <a:t>Theory: why should Pell influence TTD?  Let’s predict how long it will take Fall 2014 first-time students to complete.  What do we want to know to accurately predict how long it will take them to finish?</a:t>
            </a:r>
            <a:endParaRPr lang="en-US" sz="2000" dirty="0"/>
          </a:p>
        </p:txBody>
      </p:sp>
    </p:spTree>
    <p:extLst>
      <p:ext uri="{BB962C8B-B14F-4D97-AF65-F5344CB8AC3E}">
        <p14:creationId xmlns:p14="http://schemas.microsoft.com/office/powerpoint/2010/main" val="2161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Time to Degree Predictors?</a:t>
            </a:r>
            <a:endParaRPr lang="en-US" sz="3200" dirty="0"/>
          </a:p>
        </p:txBody>
      </p:sp>
      <p:sp>
        <p:nvSpPr>
          <p:cNvPr id="3" name="Content Placeholder 2"/>
          <p:cNvSpPr>
            <a:spLocks noGrp="1"/>
          </p:cNvSpPr>
          <p:nvPr>
            <p:ph idx="1"/>
          </p:nvPr>
        </p:nvSpPr>
        <p:spPr/>
        <p:txBody>
          <a:bodyPr>
            <a:normAutofit/>
          </a:bodyPr>
          <a:lstStyle/>
          <a:p>
            <a:r>
              <a:rPr lang="en-US" sz="2000" dirty="0" smtClean="0"/>
              <a:t>Ability</a:t>
            </a:r>
          </a:p>
          <a:p>
            <a:r>
              <a:rPr lang="en-US" sz="2000" dirty="0" smtClean="0"/>
              <a:t>Academic Preparation</a:t>
            </a:r>
          </a:p>
          <a:p>
            <a:r>
              <a:rPr lang="en-US" sz="2000" dirty="0" smtClean="0"/>
              <a:t>Motivation/Commitment</a:t>
            </a:r>
          </a:p>
          <a:p>
            <a:r>
              <a:rPr lang="en-US" sz="2000" dirty="0" smtClean="0"/>
              <a:t>Executive Function</a:t>
            </a:r>
          </a:p>
          <a:p>
            <a:r>
              <a:rPr lang="en-US" sz="2000" dirty="0"/>
              <a:t>Certainty </a:t>
            </a:r>
            <a:r>
              <a:rPr lang="en-US" sz="2000" dirty="0" smtClean="0"/>
              <a:t>of </a:t>
            </a:r>
            <a:r>
              <a:rPr lang="en-US" sz="2000" dirty="0"/>
              <a:t>Degree Plans</a:t>
            </a:r>
          </a:p>
          <a:p>
            <a:r>
              <a:rPr lang="en-US" sz="2000" dirty="0" smtClean="0"/>
              <a:t>Major Field of Study</a:t>
            </a:r>
            <a:endParaRPr lang="en-US" sz="2000" dirty="0"/>
          </a:p>
          <a:p>
            <a:r>
              <a:rPr lang="en-US" sz="2000" dirty="0"/>
              <a:t>Institution</a:t>
            </a:r>
          </a:p>
          <a:p>
            <a:r>
              <a:rPr lang="en-US" sz="2000" dirty="0" smtClean="0"/>
              <a:t>Responsibility for Care of Dependents</a:t>
            </a:r>
          </a:p>
          <a:p>
            <a:r>
              <a:rPr lang="en-US" sz="2000" dirty="0" smtClean="0"/>
              <a:t>Paid Work</a:t>
            </a:r>
          </a:p>
          <a:p>
            <a:r>
              <a:rPr lang="en-US" sz="2000" dirty="0" smtClean="0"/>
              <a:t>Pell Award (?)</a:t>
            </a:r>
          </a:p>
          <a:p>
            <a:endParaRPr lang="en-US" sz="2400" dirty="0"/>
          </a:p>
        </p:txBody>
      </p:sp>
      <p:sp>
        <p:nvSpPr>
          <p:cNvPr id="4" name="Slide Number Placeholder 3"/>
          <p:cNvSpPr>
            <a:spLocks noGrp="1"/>
          </p:cNvSpPr>
          <p:nvPr>
            <p:ph type="sldNum" sz="quarter" idx="12"/>
          </p:nvPr>
        </p:nvSpPr>
        <p:spPr/>
        <p:txBody>
          <a:bodyPr/>
          <a:lstStyle/>
          <a:p>
            <a:fld id="{8A601736-D1D4-42A8-BABB-1F4F4D311E84}" type="slidenum">
              <a:rPr lang="en-US" smtClean="0"/>
              <a:t>8</a:t>
            </a:fld>
            <a:endParaRPr lang="en-US" dirty="0"/>
          </a:p>
        </p:txBody>
      </p:sp>
    </p:spTree>
    <p:extLst>
      <p:ext uri="{BB962C8B-B14F-4D97-AF65-F5344CB8AC3E}">
        <p14:creationId xmlns:p14="http://schemas.microsoft.com/office/powerpoint/2010/main" val="369679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rmAutofit/>
          </a:bodyPr>
          <a:lstStyle/>
          <a:p>
            <a:r>
              <a:rPr lang="en-US" sz="2800" dirty="0" smtClean="0"/>
              <a:t>What Was Included and Excluded in Model? </a:t>
            </a:r>
            <a:endParaRPr lang="en-US" sz="2800" dirty="0"/>
          </a:p>
        </p:txBody>
      </p:sp>
      <p:sp>
        <p:nvSpPr>
          <p:cNvPr id="4" name="Slide Number Placeholder 3"/>
          <p:cNvSpPr>
            <a:spLocks noGrp="1"/>
          </p:cNvSpPr>
          <p:nvPr>
            <p:ph type="sldNum" sz="quarter" idx="12"/>
          </p:nvPr>
        </p:nvSpPr>
        <p:spPr/>
        <p:txBody>
          <a:bodyPr/>
          <a:lstStyle/>
          <a:p>
            <a:fld id="{8A601736-D1D4-42A8-BABB-1F4F4D311E84}" type="slidenum">
              <a:rPr lang="en-US" smtClean="0"/>
              <a:t>9</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41049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79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1088</Words>
  <Application>Microsoft Office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How Do Public Four-Year Institutions Do?</vt:lpstr>
      <vt:lpstr> Time to Degree</vt:lpstr>
      <vt:lpstr>Efficiency of Degree Production in Public Four Year Institutions &gt; 10,000 Enrollment</vt:lpstr>
      <vt:lpstr>Efficiency of Degree Production in All Public Four Year Institutions</vt:lpstr>
      <vt:lpstr> Does Pell Help – or Hurt -- Institutions in Improving TTD?  </vt:lpstr>
      <vt:lpstr>Time to Degree Predictors?</vt:lpstr>
      <vt:lpstr>What Was Included and Excluded in Model? </vt:lpstr>
      <vt:lpstr>Implications of What Was Left Out, and Solutions?</vt:lpstr>
      <vt:lpstr>So, what behaviors  are affected by grant aid?</vt:lpstr>
      <vt:lpstr>And non-aid interventions that promote success among Pell-eligible populations…</vt:lpstr>
      <vt:lpstr>Reducing Risk Option One: Improve Risk Selection (9 million aided students, SAT 25/75/90th percentiles of 820/1090/1220)</vt:lpstr>
      <vt:lpstr>Problems with this?</vt:lpstr>
      <vt:lpstr>Or, decouple risk-taking and reporting</vt:lpstr>
      <vt:lpstr>What Future for Pell in Time of Institutional Accountability?</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Soldner, Matthew</dc:creator>
  <cp:lastModifiedBy>Thomas Weko</cp:lastModifiedBy>
  <cp:revision>132</cp:revision>
  <cp:lastPrinted>2014-04-22T18:35:29Z</cp:lastPrinted>
  <dcterms:created xsi:type="dcterms:W3CDTF">2014-04-22T11:48:31Z</dcterms:created>
  <dcterms:modified xsi:type="dcterms:W3CDTF">2014-07-30T20:52:44Z</dcterms:modified>
</cp:coreProperties>
</file>